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8" r:id="rId3"/>
    <p:sldId id="375" r:id="rId4"/>
    <p:sldId id="257" r:id="rId5"/>
    <p:sldId id="344" r:id="rId6"/>
    <p:sldId id="357" r:id="rId7"/>
    <p:sldId id="345" r:id="rId8"/>
    <p:sldId id="355" r:id="rId9"/>
    <p:sldId id="356" r:id="rId10"/>
    <p:sldId id="299" r:id="rId11"/>
    <p:sldId id="297" r:id="rId12"/>
    <p:sldId id="363" r:id="rId13"/>
    <p:sldId id="298" r:id="rId14"/>
    <p:sldId id="366" r:id="rId15"/>
    <p:sldId id="367" r:id="rId16"/>
    <p:sldId id="368" r:id="rId17"/>
    <p:sldId id="369" r:id="rId18"/>
    <p:sldId id="370" r:id="rId19"/>
    <p:sldId id="371" r:id="rId20"/>
    <p:sldId id="373" r:id="rId21"/>
    <p:sldId id="365" r:id="rId22"/>
    <p:sldId id="342" r:id="rId23"/>
    <p:sldId id="343" r:id="rId24"/>
    <p:sldId id="312" r:id="rId25"/>
    <p:sldId id="288" r:id="rId26"/>
    <p:sldId id="327" r:id="rId27"/>
    <p:sldId id="328" r:id="rId28"/>
    <p:sldId id="330" r:id="rId29"/>
    <p:sldId id="376" r:id="rId30"/>
    <p:sldId id="291" r:id="rId31"/>
    <p:sldId id="287" r:id="rId32"/>
    <p:sldId id="337" r:id="rId33"/>
    <p:sldId id="338" r:id="rId34"/>
    <p:sldId id="339" r:id="rId35"/>
    <p:sldId id="340" r:id="rId36"/>
    <p:sldId id="341" r:id="rId37"/>
    <p:sldId id="279" r:id="rId38"/>
    <p:sldId id="282" r:id="rId39"/>
    <p:sldId id="374" r:id="rId40"/>
    <p:sldId id="270" r:id="rId41"/>
    <p:sldId id="315" r:id="rId42"/>
    <p:sldId id="324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3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63"/>
    <p:restoredTop sz="94733"/>
  </p:normalViewPr>
  <p:slideViewPr>
    <p:cSldViewPr>
      <p:cViewPr varScale="1">
        <p:scale>
          <a:sx n="112" d="100"/>
          <a:sy n="112" d="100"/>
        </p:scale>
        <p:origin x="240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7" d="100"/>
          <a:sy n="107" d="100"/>
        </p:scale>
        <p:origin x="4200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A1E92-5C49-44AA-B036-D51A0DEB35AB}" type="datetimeFigureOut">
              <a:rPr lang="en-US" smtClean="0"/>
              <a:t>1/19/21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B6B420-2240-4170-A6C7-D3FA40B7F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42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EE650-A516-9D48-951E-26642E15FE59}" type="datetime1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Ancestry.com Class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832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C94DC-D569-A747-8F18-21F52820CEBB}" type="datetime1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Ancestry.com Class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14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E6FC2-00A9-9745-AF0D-5DB5BB5D9F2F}" type="datetime1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Ancestry.com Class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03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E48ED-F1CF-3D41-B327-C8A0001750FA}" type="datetime1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Ancestry.com Class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39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46C2-4E94-DB4A-AA66-D450C2A53D28}" type="datetime1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Ancestry.com Class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03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5ED05-BB7A-F74B-91D9-BC69470F655E}" type="datetime1">
              <a:rPr lang="en-US" smtClean="0"/>
              <a:t>1/19/21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Ancestry.com Class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19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FE71D-D7AD-064E-8B3F-1AAFFFB5AB57}" type="datetime1">
              <a:rPr lang="en-US" smtClean="0"/>
              <a:t>1/19/21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Ancestry.com Class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82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7D365-83FE-4944-B214-B7301FCD556F}" type="datetime1">
              <a:rPr lang="en-US" smtClean="0"/>
              <a:t>1/19/21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Ancestry.com Class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73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AC14F-BAA6-7D40-ABED-2E79001C062B}" type="datetime1">
              <a:rPr lang="en-US" smtClean="0"/>
              <a:t>1/19/21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Ancestry.com Class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930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DC8B-C2DC-7D4D-8D82-D0A197413F57}" type="datetime1">
              <a:rPr lang="en-US" smtClean="0"/>
              <a:t>1/19/21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Ancestry.com Class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634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C99B3-C52C-4C42-9AC9-B86836F09175}" type="datetime1">
              <a:rPr lang="en-US" smtClean="0"/>
              <a:t>1/19/21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Ancestry.com Class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00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EBB29-1D2E-6347-AA12-E5A44B6F47F2}" type="datetime1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Ancestry.com Class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A409E-4083-4FAA-B8BB-BBFD4696C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7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om/url?sa=i&amp;rct=j&amp;q=&amp;esrc=s&amp;frm=1&amp;source=images&amp;cd=&amp;cad=rja&amp;docid=-6CN2SiBBU9atM&amp;tbnid=IJ8ecI8rlP4kOM:&amp;ved=0CAUQjRw&amp;url=http://heritagenpm.wordpress.com/2012/07/11/ancestry-com/&amp;ei=DP4-UdvFIcrRyAGo6oBY&amp;bvm=bv.43287494,d.aWc&amp;psig=AFQjCNG28ry8uL_FElgLMjRnroH8duVSMw&amp;ust=1363169137782453" TargetMode="Externa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trees.ancestry.com/pt/StartPed.aspx?cj=1&amp;sid=columnwidget300&amp;gen=M&amp;netid=cj&amp;o_xid=0000703401&amp;o_lid=0000703401&amp;o_sch=Affiliate+External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cestry.com/academy/courses/recommended" TargetMode="External"/><Relationship Id="rId2" Type="http://schemas.openxmlformats.org/officeDocument/2006/relationships/hyperlink" Target="http://search.ancestry.com/search/group/freeindexacom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blogs.ancestry.com/ancestry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Using </a:t>
            </a:r>
            <a:r>
              <a:rPr lang="en-US" sz="3600" b="1" dirty="0" err="1"/>
              <a:t>Ancestry.com</a:t>
            </a:r>
            <a:endParaRPr lang="en-US" sz="36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B7C38-DFD7-4A4D-AEB7-D359554B7426}" type="datetime1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Ancestry.com Class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004629" y="6015693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by Barbara Branch</a:t>
            </a:r>
          </a:p>
        </p:txBody>
      </p:sp>
      <p:pic>
        <p:nvPicPr>
          <p:cNvPr id="1026" name="Picture 2" descr="http://heritagenpm.files.wordpress.com/2012/07/fhsjfhaklsf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0"/>
            <a:ext cx="7274556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56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893D-5712-2545-A71D-511D574FC761}" type="datetime1">
              <a:rPr lang="en-US" smtClean="0"/>
              <a:t>1/19/21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Ancestry.com Class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10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57200"/>
            <a:ext cx="10202079" cy="5638800"/>
          </a:xfrm>
          <a:prstGeom prst="rect">
            <a:avLst/>
          </a:prstGeom>
        </p:spPr>
      </p:pic>
      <p:sp>
        <p:nvSpPr>
          <p:cNvPr id="11" name="Arrow: Up 10"/>
          <p:cNvSpPr/>
          <p:nvPr/>
        </p:nvSpPr>
        <p:spPr>
          <a:xfrm>
            <a:off x="3680968" y="99060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102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3547" y="128588"/>
            <a:ext cx="8229600" cy="639762"/>
          </a:xfrm>
        </p:spPr>
        <p:txBody>
          <a:bodyPr>
            <a:normAutofit fontScale="90000"/>
          </a:bodyPr>
          <a:lstStyle/>
          <a:p>
            <a:pPr algn="r"/>
            <a:r>
              <a:rPr lang="en-US" sz="3600" b="1"/>
              <a:t>             Family Trees – Pedigree View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2BBA5-6010-6944-B41C-1D9EEAA0ED95}" type="datetime1">
              <a:rPr lang="en-US" smtClean="0"/>
              <a:t>1/19/21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Ancestry.com Class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11</a:t>
            </a:fld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2465481" y="532479"/>
            <a:ext cx="381000" cy="5212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46481" y="432784"/>
            <a:ext cx="23567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Choose </a:t>
            </a:r>
          </a:p>
          <a:p>
            <a:pPr algn="ctr"/>
            <a:r>
              <a:rPr lang="en-US" b="1"/>
              <a:t>Dr. Barbara Lee Branch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71D4F5-7223-964F-B823-AD77AAB8B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19924"/>
            <a:ext cx="8890566" cy="560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57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B53219-334A-0B46-B4F1-3496926CC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77808-CCEC-5C4D-9679-0AC9D928786B}" type="datetime1">
              <a:rPr lang="en-US" smtClean="0"/>
              <a:t>1/19/21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376506-F693-E94B-AB02-1697EBE9E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Ancestry.com Class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AF9E5B-ACE0-1D40-BDE3-4C0768EA9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085BF8-D8BE-CA40-9A36-E4ABD755C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124" y="894833"/>
            <a:ext cx="10004276" cy="54615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46BA1B-B5C2-3948-8C39-0CF8D5CC0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77" y="894833"/>
            <a:ext cx="952500" cy="4762500"/>
          </a:xfrm>
          <a:prstGeom prst="rect">
            <a:avLst/>
          </a:prstGeom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F055D69C-C746-AD46-9CA7-491E9822A59E}"/>
              </a:ext>
            </a:extLst>
          </p:cNvPr>
          <p:cNvSpPr/>
          <p:nvPr/>
        </p:nvSpPr>
        <p:spPr>
          <a:xfrm rot="16200000">
            <a:off x="382154" y="2520696"/>
            <a:ext cx="381000" cy="5212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9D6757-E0A3-6146-AF0D-A818F713EA91}"/>
              </a:ext>
            </a:extLst>
          </p:cNvPr>
          <p:cNvSpPr txBox="1"/>
          <p:nvPr/>
        </p:nvSpPr>
        <p:spPr>
          <a:xfrm>
            <a:off x="2133600" y="152400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Family View</a:t>
            </a:r>
          </a:p>
        </p:txBody>
      </p:sp>
    </p:spTree>
    <p:extLst>
      <p:ext uri="{BB962C8B-B14F-4D97-AF65-F5344CB8AC3E}">
        <p14:creationId xmlns:p14="http://schemas.microsoft.com/office/powerpoint/2010/main" val="3958180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97854"/>
            <a:ext cx="8229600" cy="740346"/>
          </a:xfrm>
        </p:spPr>
        <p:txBody>
          <a:bodyPr>
            <a:normAutofit fontScale="90000"/>
          </a:bodyPr>
          <a:lstStyle/>
          <a:p>
            <a:r>
              <a:rPr lang="en-US" sz="3600" b="1"/>
              <a:t>Adding To A Family Tree</a:t>
            </a:r>
            <a:br>
              <a:rPr lang="en-US" sz="3600" b="1"/>
            </a:br>
            <a:r>
              <a:rPr lang="en-US" sz="3600" b="1"/>
              <a:t>From Tree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6563D-AE86-5F47-BD24-A8881E729C53}" type="datetime1">
              <a:rPr lang="en-US" smtClean="0"/>
              <a:t>1/19/21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Ancestry.com Class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13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9C37FD-B596-714A-987F-799EFCD5C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266" y="1704975"/>
            <a:ext cx="9683750" cy="378460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928984" y="291896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35892" y="3577620"/>
            <a:ext cx="199817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/>
              <a:t>Add relative</a:t>
            </a:r>
          </a:p>
        </p:txBody>
      </p:sp>
      <p:sp>
        <p:nvSpPr>
          <p:cNvPr id="6" name="Left Arrow 5"/>
          <p:cNvSpPr/>
          <p:nvPr/>
        </p:nvSpPr>
        <p:spPr>
          <a:xfrm>
            <a:off x="10934890" y="4419600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413436" y="5107071"/>
            <a:ext cx="177856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/>
              <a:t>Add father</a:t>
            </a:r>
          </a:p>
        </p:txBody>
      </p:sp>
    </p:spTree>
    <p:extLst>
      <p:ext uri="{BB962C8B-B14F-4D97-AF65-F5344CB8AC3E}">
        <p14:creationId xmlns:p14="http://schemas.microsoft.com/office/powerpoint/2010/main" val="3505933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CD5A2-87B6-9A4F-A0AC-B037FD5D2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9762"/>
          </a:xfrm>
        </p:spPr>
        <p:txBody>
          <a:bodyPr>
            <a:normAutofit fontScale="90000"/>
          </a:bodyPr>
          <a:lstStyle/>
          <a:p>
            <a:r>
              <a:rPr lang="en-US"/>
              <a:t>Individual Profile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5BA18-A28B-074E-9ABD-2E39789CF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677-F15B-904B-A4C0-BC33C4D3795D}" type="datetime1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20415-13A9-8A45-991E-8508947B5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Ancestry.com Class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85729A-778A-2546-A4A2-CE1F837D2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85B750-6AE5-2640-8136-482C80F6D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106" y="931101"/>
            <a:ext cx="10741926" cy="5425250"/>
          </a:xfrm>
          <a:prstGeom prst="rect">
            <a:avLst/>
          </a:prstGeom>
        </p:spPr>
      </p:pic>
      <p:sp>
        <p:nvSpPr>
          <p:cNvPr id="8" name="Up Arrow 7">
            <a:extLst>
              <a:ext uri="{FF2B5EF4-FFF2-40B4-BE49-F238E27FC236}">
                <a16:creationId xmlns:a16="http://schemas.microsoft.com/office/drawing/2014/main" id="{B008155F-BC15-5245-9EB3-39C243A3B83E}"/>
              </a:ext>
            </a:extLst>
          </p:cNvPr>
          <p:cNvSpPr/>
          <p:nvPr/>
        </p:nvSpPr>
        <p:spPr>
          <a:xfrm rot="16200000">
            <a:off x="9656974" y="4863161"/>
            <a:ext cx="484632" cy="9784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4BA8C2-AE7F-FC45-A344-DEC348CC7651}"/>
              </a:ext>
            </a:extLst>
          </p:cNvPr>
          <p:cNvSpPr txBox="1"/>
          <p:nvPr/>
        </p:nvSpPr>
        <p:spPr>
          <a:xfrm>
            <a:off x="10668000" y="5029200"/>
            <a:ext cx="124253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Click on Individual</a:t>
            </a:r>
          </a:p>
        </p:txBody>
      </p:sp>
    </p:spTree>
    <p:extLst>
      <p:ext uri="{BB962C8B-B14F-4D97-AF65-F5344CB8AC3E}">
        <p14:creationId xmlns:p14="http://schemas.microsoft.com/office/powerpoint/2010/main" val="2556144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AAF42F-9231-F440-B8D7-D5C749763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B61F2-F169-E649-9044-0233C586E8B3}" type="datetime1">
              <a:rPr lang="en-US" smtClean="0"/>
              <a:t>1/19/21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D0B61E-0B80-E04B-9606-9C132D43A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Ancestry.com Class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56312-7A45-9747-A259-C42A2D2C4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32B898-0DD8-C54F-B98D-DD78F05D8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48" y="914400"/>
            <a:ext cx="11172552" cy="526383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8A712EE-3DCB-1043-B9D7-5386194E23B1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10972800" cy="639762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Individual Profile</a:t>
            </a: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748C36A8-A111-5C42-9129-481560FAE587}"/>
              </a:ext>
            </a:extLst>
          </p:cNvPr>
          <p:cNvSpPr/>
          <p:nvPr/>
        </p:nvSpPr>
        <p:spPr>
          <a:xfrm>
            <a:off x="6324600" y="510540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9ADE94-1666-F448-8B9D-38E0838B6F4D}"/>
              </a:ext>
            </a:extLst>
          </p:cNvPr>
          <p:cNvSpPr txBox="1"/>
          <p:nvPr/>
        </p:nvSpPr>
        <p:spPr>
          <a:xfrm>
            <a:off x="6824890" y="5617568"/>
            <a:ext cx="1676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Click on Profile</a:t>
            </a:r>
          </a:p>
        </p:txBody>
      </p:sp>
    </p:spTree>
    <p:extLst>
      <p:ext uri="{BB962C8B-B14F-4D97-AF65-F5344CB8AC3E}">
        <p14:creationId xmlns:p14="http://schemas.microsoft.com/office/powerpoint/2010/main" val="3643491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6AE362-44F9-B649-8C3B-937142969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1EC08-B65B-EA45-BA00-570A58781424}" type="datetime1">
              <a:rPr lang="en-US" smtClean="0"/>
              <a:t>1/19/21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0CAC93-DA2A-0D4E-A14C-22EE032FD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Ancestry.com Class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5287BF-2B8A-4E4C-A5C0-425985540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DADA1A-A609-2D45-A590-223D8232F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990600"/>
            <a:ext cx="10515600" cy="217616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5C1C715-E22D-C24C-8FD2-A1EC760C61F9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10972800" cy="639762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Individual Profile</a:t>
            </a: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61FA49EA-2E58-0443-B94F-C1909D7B5A58}"/>
              </a:ext>
            </a:extLst>
          </p:cNvPr>
          <p:cNvSpPr/>
          <p:nvPr/>
        </p:nvSpPr>
        <p:spPr>
          <a:xfrm>
            <a:off x="5720658" y="3293946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F47EDFA4-B1F7-5E45-AC19-AF849AC4A397}"/>
              </a:ext>
            </a:extLst>
          </p:cNvPr>
          <p:cNvSpPr/>
          <p:nvPr/>
        </p:nvSpPr>
        <p:spPr>
          <a:xfrm rot="1847499">
            <a:off x="4558285" y="3155548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C3C9B9DB-4C7E-9542-A65B-E9FC2D7145A5}"/>
              </a:ext>
            </a:extLst>
          </p:cNvPr>
          <p:cNvSpPr/>
          <p:nvPr/>
        </p:nvSpPr>
        <p:spPr>
          <a:xfrm>
            <a:off x="6324600" y="3278102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A9FB2C23-C43A-284F-97F3-BE8E95263523}"/>
              </a:ext>
            </a:extLst>
          </p:cNvPr>
          <p:cNvSpPr/>
          <p:nvPr/>
        </p:nvSpPr>
        <p:spPr>
          <a:xfrm rot="19429528">
            <a:off x="7633439" y="3085789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CA85EC-55FC-304F-A8D3-167F572D6B48}"/>
              </a:ext>
            </a:extLst>
          </p:cNvPr>
          <p:cNvSpPr txBox="1"/>
          <p:nvPr/>
        </p:nvSpPr>
        <p:spPr>
          <a:xfrm>
            <a:off x="8361154" y="3771768"/>
            <a:ext cx="208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Check Hints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629E9F-6DDF-764B-98FE-49CD5BEDC9AF}"/>
              </a:ext>
            </a:extLst>
          </p:cNvPr>
          <p:cNvSpPr txBox="1"/>
          <p:nvPr/>
        </p:nvSpPr>
        <p:spPr>
          <a:xfrm>
            <a:off x="6566916" y="4419600"/>
            <a:ext cx="1357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Add photos, other attachments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88EB68-D02D-5543-8ED2-00E3118326B8}"/>
              </a:ext>
            </a:extLst>
          </p:cNvPr>
          <p:cNvSpPr txBox="1"/>
          <p:nvPr/>
        </p:nvSpPr>
        <p:spPr>
          <a:xfrm>
            <a:off x="5259191" y="4473883"/>
            <a:ext cx="1217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View by facts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CC8F68-FDBC-5F4B-BF41-F033FA0CA231}"/>
              </a:ext>
            </a:extLst>
          </p:cNvPr>
          <p:cNvSpPr txBox="1"/>
          <p:nvPr/>
        </p:nvSpPr>
        <p:spPr>
          <a:xfrm>
            <a:off x="3354190" y="4402903"/>
            <a:ext cx="1446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View </a:t>
            </a:r>
            <a:r>
              <a:rPr lang="en-US" err="1"/>
              <a:t>Lifestory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025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0EED2-6A6B-324D-B101-5FB66C54B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63562"/>
          </a:xfrm>
        </p:spPr>
        <p:txBody>
          <a:bodyPr>
            <a:normAutofit fontScale="90000"/>
          </a:bodyPr>
          <a:lstStyle/>
          <a:p>
            <a:r>
              <a:rPr lang="en-US"/>
              <a:t>Facts View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615AC4-CDDD-A24E-A9D6-6F306A946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D9F08-9D96-2344-AD14-9E01190B6754}" type="datetime1">
              <a:rPr lang="en-US" smtClean="0"/>
              <a:t>1/19/21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207AB-AE0D-BA4A-9172-653056DBC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Ancestry.com Class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CE682C-2284-7349-8A4B-44BBBEB67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9131F5-D268-1A49-9357-701DF81FF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284" y="966571"/>
            <a:ext cx="11273431" cy="539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59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00817-497D-FC4B-A1B0-BC92974A7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296"/>
            <a:ext cx="10972800" cy="715962"/>
          </a:xfrm>
        </p:spPr>
        <p:txBody>
          <a:bodyPr>
            <a:normAutofit fontScale="90000"/>
          </a:bodyPr>
          <a:lstStyle/>
          <a:p>
            <a:r>
              <a:rPr lang="en-US" err="1"/>
              <a:t>Lifestory</a:t>
            </a:r>
            <a:r>
              <a:rPr lang="en-US"/>
              <a:t> View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AFB1D2-A19A-2A4D-B250-45A8595BE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9AAFA-2F53-ED4B-9696-9390FB658321}" type="datetime1">
              <a:rPr lang="en-US" smtClean="0"/>
              <a:t>1/19/21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C1E1B4-3868-FF4C-9AAF-E8EC6E54D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Ancestry.com Class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010DD7-621B-F24B-BCDE-8ACE90FC8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F3E418-0CC9-6048-8E54-FDC40A6CF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73" y="737258"/>
            <a:ext cx="10210800" cy="2933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C2EF3F-0B2A-2144-83FF-AB5B6B4E3F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99" b="52096"/>
          <a:stretch/>
        </p:blipFill>
        <p:spPr>
          <a:xfrm>
            <a:off x="152400" y="3670463"/>
            <a:ext cx="10591800" cy="316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55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EFDFF-6830-F440-ADCF-B3DB4F91D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68362"/>
          </a:xfrm>
        </p:spPr>
        <p:txBody>
          <a:bodyPr/>
          <a:lstStyle/>
          <a:p>
            <a:r>
              <a:rPr lang="en-US"/>
              <a:t>Gallery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43FCC1-2A0C-3E49-9D3F-2943EC433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F0FA2-8C93-2648-BC43-855500EBF6D5}" type="datetime1">
              <a:rPr lang="en-US" smtClean="0"/>
              <a:t>1/19/21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F8C5FB-6E63-B64E-BB57-C552E9B03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Ancestry.com Class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D5D84E-2E22-3440-889C-5857E2995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D2DE8E-14B7-2A40-9F4E-7997FCB35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161789"/>
            <a:ext cx="8151675" cy="5037287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AB6CBF9D-46E7-3245-9F9E-EBDB3A151EFA}"/>
              </a:ext>
            </a:extLst>
          </p:cNvPr>
          <p:cNvSpPr/>
          <p:nvPr/>
        </p:nvSpPr>
        <p:spPr>
          <a:xfrm rot="10800000">
            <a:off x="7239000" y="523036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F60600-92C0-6441-A5DA-0D6A64F9C491}"/>
              </a:ext>
            </a:extLst>
          </p:cNvPr>
          <p:cNvSpPr txBox="1"/>
          <p:nvPr/>
        </p:nvSpPr>
        <p:spPr>
          <a:xfrm>
            <a:off x="8453329" y="5068670"/>
            <a:ext cx="1752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Click on Upload Media</a:t>
            </a:r>
          </a:p>
        </p:txBody>
      </p:sp>
    </p:spTree>
    <p:extLst>
      <p:ext uri="{BB962C8B-B14F-4D97-AF65-F5344CB8AC3E}">
        <p14:creationId xmlns:p14="http://schemas.microsoft.com/office/powerpoint/2010/main" val="2901491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/>
              <a:t>Features of Ancestry.com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81200" y="2540513"/>
            <a:ext cx="8229600" cy="3860287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3 million paying subscribers</a:t>
            </a:r>
          </a:p>
          <a:p>
            <a:r>
              <a:rPr lang="en-US" sz="2800" b="1" dirty="0"/>
              <a:t>100 million family trees containing more than 11 billion ancestral profiles </a:t>
            </a:r>
          </a:p>
          <a:p>
            <a:r>
              <a:rPr lang="en-US" sz="2800" b="1" dirty="0"/>
              <a:t>&gt; 1 billion searches monthly</a:t>
            </a:r>
          </a:p>
          <a:p>
            <a:r>
              <a:rPr lang="en-US" sz="2800" b="1" dirty="0"/>
              <a:t>Contains more then 20.0 billion records/6 billion USA Records</a:t>
            </a:r>
          </a:p>
          <a:p>
            <a:r>
              <a:rPr lang="en-US" sz="2800" b="1" dirty="0"/>
              <a:t>Access to records from USA, UK, Ireland, Canada and many more countries</a:t>
            </a:r>
          </a:p>
          <a:p>
            <a:r>
              <a:rPr lang="en-US" sz="2800" b="1" dirty="0"/>
              <a:t>Records back to 13</a:t>
            </a:r>
            <a:r>
              <a:rPr lang="en-US" sz="2800" b="1" baseline="30000" dirty="0"/>
              <a:t>th</a:t>
            </a:r>
            <a:r>
              <a:rPr lang="en-US" sz="2800" b="1" dirty="0"/>
              <a:t> century</a:t>
            </a:r>
          </a:p>
          <a:p>
            <a:r>
              <a:rPr lang="en-US" sz="2800" b="1" dirty="0"/>
              <a:t>Updated daily with thousands of entries</a:t>
            </a:r>
          </a:p>
          <a:p>
            <a:r>
              <a:rPr lang="en-US" sz="2800" b="1" dirty="0"/>
              <a:t>15 Million people in DNA network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D4A02-A780-B140-B7B6-755C5B4FAD8B}" type="datetime1">
              <a:rPr lang="en-US" smtClean="0"/>
              <a:t>1/19/21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Ancestry.com Class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2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1091184"/>
            <a:ext cx="1904999" cy="1449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0" y="1371600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The World’s Largest</a:t>
            </a:r>
          </a:p>
          <a:p>
            <a:r>
              <a:rPr lang="en-US" sz="2000" b="1">
                <a:solidFill>
                  <a:srgbClr val="FF0000"/>
                </a:solidFill>
              </a:rPr>
              <a:t>Genealogy Database</a:t>
            </a:r>
          </a:p>
        </p:txBody>
      </p:sp>
    </p:spTree>
    <p:extLst>
      <p:ext uri="{BB962C8B-B14F-4D97-AF65-F5344CB8AC3E}">
        <p14:creationId xmlns:p14="http://schemas.microsoft.com/office/powerpoint/2010/main" val="559915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2ABD4-97E7-A942-8D29-6928EC3C4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Tools Menu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8D5A71-DAEB-974A-A428-3F0F7420B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F4DD7-E9EB-1842-A4D9-1DC367DEE209}" type="datetime1">
              <a:rPr lang="en-US" smtClean="0"/>
              <a:t>1/19/21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8AB433-763F-F94C-A6F8-6293E94C6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Ancestry.com Class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A67FD7-9E7B-E947-BC94-318EAF0AC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20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41D4E91-4C89-4A42-A845-A0952D08C16A}"/>
              </a:ext>
            </a:extLst>
          </p:cNvPr>
          <p:cNvGrpSpPr/>
          <p:nvPr/>
        </p:nvGrpSpPr>
        <p:grpSpPr>
          <a:xfrm>
            <a:off x="190500" y="580125"/>
            <a:ext cx="11811000" cy="5208546"/>
            <a:chOff x="190500" y="580125"/>
            <a:chExt cx="11811000" cy="520854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108BEB6-F8A1-B44B-BAA1-6454C52FC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0500" y="1417638"/>
              <a:ext cx="11811000" cy="4371033"/>
            </a:xfrm>
            <a:prstGeom prst="rect">
              <a:avLst/>
            </a:prstGeom>
          </p:spPr>
        </p:pic>
        <p:sp>
          <p:nvSpPr>
            <p:cNvPr id="7" name="Up Arrow 6">
              <a:extLst>
                <a:ext uri="{FF2B5EF4-FFF2-40B4-BE49-F238E27FC236}">
                  <a16:creationId xmlns:a16="http://schemas.microsoft.com/office/drawing/2014/main" id="{76AC4F57-41AB-5443-8B7F-818A2014D1A3}"/>
                </a:ext>
              </a:extLst>
            </p:cNvPr>
            <p:cNvSpPr/>
            <p:nvPr/>
          </p:nvSpPr>
          <p:spPr>
            <a:xfrm rot="10800000">
              <a:off x="10439400" y="580125"/>
              <a:ext cx="484632" cy="978408"/>
            </a:xfrm>
            <a:prstGeom prst="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80416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97854"/>
            <a:ext cx="8229600" cy="740346"/>
          </a:xfrm>
        </p:spPr>
        <p:txBody>
          <a:bodyPr>
            <a:normAutofit fontScale="90000"/>
          </a:bodyPr>
          <a:lstStyle/>
          <a:p>
            <a:r>
              <a:rPr lang="en-US" sz="3600" b="1"/>
              <a:t>Adding To A Family Tree</a:t>
            </a:r>
            <a:br>
              <a:rPr lang="en-US" sz="3600" b="1"/>
            </a:br>
            <a:r>
              <a:rPr lang="en-US" sz="3600" b="1"/>
              <a:t>From Profile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63C22-7129-2048-8E57-50BFDA80AE92}" type="datetime1">
              <a:rPr lang="en-US" smtClean="0"/>
              <a:t>1/19/21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Ancestry.com Class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21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3CDD8C-320B-FC43-A2E2-94C2F83CC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72" y="1012366"/>
            <a:ext cx="11747978" cy="5619923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10287000" y="4114800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693118" y="4718356"/>
            <a:ext cx="177856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/>
              <a:t>Add father</a:t>
            </a:r>
          </a:p>
        </p:txBody>
      </p:sp>
    </p:spTree>
    <p:extLst>
      <p:ext uri="{BB962C8B-B14F-4D97-AF65-F5344CB8AC3E}">
        <p14:creationId xmlns:p14="http://schemas.microsoft.com/office/powerpoint/2010/main" val="3993664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/>
              <a:t>Wavy Leaves - Hints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A265-1B6E-C845-B928-7F28CB111E9A}" type="datetime1">
              <a:rPr lang="en-US" smtClean="0"/>
              <a:t>1/19/21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Ancestry.com Class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EE337B-90BC-E446-BD05-8ACC60E7F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147" y="1143000"/>
            <a:ext cx="7315200" cy="5078321"/>
          </a:xfrm>
          <a:prstGeom prst="rect">
            <a:avLst/>
          </a:prstGeom>
        </p:spPr>
      </p:pic>
      <p:sp>
        <p:nvSpPr>
          <p:cNvPr id="8" name="Left Arrow 7">
            <a:extLst>
              <a:ext uri="{FF2B5EF4-FFF2-40B4-BE49-F238E27FC236}">
                <a16:creationId xmlns:a16="http://schemas.microsoft.com/office/drawing/2014/main" id="{AFADD8C4-E67B-B842-932C-25C82137D2A9}"/>
              </a:ext>
            </a:extLst>
          </p:cNvPr>
          <p:cNvSpPr/>
          <p:nvPr/>
        </p:nvSpPr>
        <p:spPr>
          <a:xfrm>
            <a:off x="9670796" y="1801368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77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3600" b="1" dirty="0"/>
              <a:t>Hints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F0D1F-7338-B54C-B9DD-3121439E9163}" type="datetime1">
              <a:rPr lang="en-US" smtClean="0"/>
              <a:t>1/19/21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Ancestry.com Class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DF9468-7917-6540-A78A-1C75781DC7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95" b="21553"/>
          <a:stretch/>
        </p:blipFill>
        <p:spPr>
          <a:xfrm>
            <a:off x="1828801" y="1179786"/>
            <a:ext cx="8839200" cy="499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071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029201" y="152400"/>
            <a:ext cx="5181599" cy="563562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Ancestry.com “Search”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111CF-8492-2942-87C2-CA19821D51BD}" type="datetime1">
              <a:rPr lang="en-US" smtClean="0"/>
              <a:t>1/19/21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Ancestry.com Class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24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2C17B72-15A5-FE4E-9A5A-0B28CEB83F68}"/>
              </a:ext>
            </a:extLst>
          </p:cNvPr>
          <p:cNvGrpSpPr/>
          <p:nvPr/>
        </p:nvGrpSpPr>
        <p:grpSpPr>
          <a:xfrm>
            <a:off x="1517523" y="152400"/>
            <a:ext cx="8222615" cy="6331077"/>
            <a:chOff x="1517523" y="152400"/>
            <a:chExt cx="8222615" cy="6331077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890017"/>
              <a:ext cx="4210050" cy="2638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3176" y="3528441"/>
              <a:ext cx="3587664" cy="29550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2488" y="890016"/>
              <a:ext cx="2787650" cy="5543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ight Arrow 7"/>
            <p:cNvSpPr/>
            <p:nvPr/>
          </p:nvSpPr>
          <p:spPr>
            <a:xfrm>
              <a:off x="1517523" y="873505"/>
              <a:ext cx="489204" cy="179832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ight Arrow 8"/>
            <p:cNvSpPr/>
            <p:nvPr/>
          </p:nvSpPr>
          <p:spPr>
            <a:xfrm>
              <a:off x="1981200" y="3493770"/>
              <a:ext cx="485776" cy="242316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6419088" y="858774"/>
              <a:ext cx="533400" cy="242316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6361938" y="1955292"/>
              <a:ext cx="590550" cy="253936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1" y="152400"/>
              <a:ext cx="3836805" cy="60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78269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81200" y="33297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 dirty="0"/>
              <a:t>Ancestry.com’s “Search” Methodology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B7D21-4E9E-8847-8C8D-B49DF56F390D}" type="datetime1">
              <a:rPr lang="en-US" smtClean="0"/>
              <a:t>1/19/21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Ancestry.com Class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25</a:t>
            </a:fld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1311933"/>
            <a:ext cx="4927600" cy="244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810000" y="3886201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A drop down box will appear, and you can choose to search from the following options:</a:t>
            </a:r>
          </a:p>
          <a:p>
            <a:r>
              <a:rPr lang="en-US" b="1" dirty="0"/>
              <a:t>■Search All Records</a:t>
            </a:r>
          </a:p>
          <a:p>
            <a:r>
              <a:rPr lang="en-US" b="1" dirty="0"/>
              <a:t>■Census &amp; Voter Lists</a:t>
            </a:r>
          </a:p>
          <a:p>
            <a:r>
              <a:rPr lang="en-US" b="1" dirty="0"/>
              <a:t>■Birth, Marriage &amp; Death</a:t>
            </a:r>
          </a:p>
          <a:p>
            <a:r>
              <a:rPr lang="en-US" b="1" dirty="0"/>
              <a:t>■Public Member Trees</a:t>
            </a:r>
          </a:p>
          <a:p>
            <a:r>
              <a:rPr lang="en-US" b="1" dirty="0"/>
              <a:t>■Military</a:t>
            </a:r>
          </a:p>
          <a:p>
            <a:r>
              <a:rPr lang="en-US" b="1" dirty="0"/>
              <a:t>■Immigration &amp; Emigration</a:t>
            </a:r>
          </a:p>
          <a:p>
            <a:r>
              <a:rPr lang="en-US" b="1" dirty="0"/>
              <a:t>■Card Catalog</a:t>
            </a:r>
          </a:p>
        </p:txBody>
      </p:sp>
      <p:sp>
        <p:nvSpPr>
          <p:cNvPr id="9" name="Rectangle 8"/>
          <p:cNvSpPr/>
          <p:nvPr/>
        </p:nvSpPr>
        <p:spPr>
          <a:xfrm>
            <a:off x="876300" y="823687"/>
            <a:ext cx="10439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Hover your cursor over the Search tab at  the top of most pages on Ancestry.com.</a:t>
            </a:r>
          </a:p>
        </p:txBody>
      </p:sp>
      <p:sp>
        <p:nvSpPr>
          <p:cNvPr id="2" name="Right Arrow 1"/>
          <p:cNvSpPr/>
          <p:nvPr/>
        </p:nvSpPr>
        <p:spPr>
          <a:xfrm>
            <a:off x="2669741" y="44196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247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 dirty="0"/>
              <a:t>Sample Simple Search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3214B-E1B2-734A-A478-BF28194134F5}" type="datetime1">
              <a:rPr lang="en-US" smtClean="0"/>
              <a:t>1/19/21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Ancestry.com Class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26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ADEFDF-9C04-BE4B-A266-2BF384AF6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072662"/>
            <a:ext cx="10972027" cy="502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931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5862" y="158997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b="1" dirty="0"/>
              <a:t>Family Tree Search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6429A-E3A0-CC42-8513-E17583C561DF}" type="datetime1">
              <a:rPr lang="en-US" smtClean="0"/>
              <a:t>1/19/21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Ancestry.com Class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27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658423-A8B7-E24D-9A27-3D910A0F8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980521"/>
            <a:ext cx="8178680" cy="5064889"/>
          </a:xfrm>
          <a:prstGeom prst="rect">
            <a:avLst/>
          </a:prstGeom>
        </p:spPr>
      </p:pic>
      <p:sp>
        <p:nvSpPr>
          <p:cNvPr id="9" name="Arrow: Down 8"/>
          <p:cNvSpPr/>
          <p:nvPr/>
        </p:nvSpPr>
        <p:spPr>
          <a:xfrm>
            <a:off x="3073782" y="637621"/>
            <a:ext cx="3048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454400" y="844797"/>
            <a:ext cx="2396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Click Hyperlink</a:t>
            </a:r>
          </a:p>
        </p:txBody>
      </p:sp>
    </p:spTree>
    <p:extLst>
      <p:ext uri="{BB962C8B-B14F-4D97-AF65-F5344CB8AC3E}">
        <p14:creationId xmlns:p14="http://schemas.microsoft.com/office/powerpoint/2010/main" val="2946017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 dirty="0"/>
              <a:t>Sample Search Results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4753-FBEB-6842-B61F-70DCDA99DE80}" type="datetime1">
              <a:rPr lang="en-US" smtClean="0"/>
              <a:t>1/19/21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Ancestry.com Class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28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D685FB-C52B-F841-BD91-E9DA26392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25794"/>
            <a:ext cx="11602504" cy="5246406"/>
          </a:xfrm>
          <a:prstGeom prst="rect">
            <a:avLst/>
          </a:prstGeom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6F72ABDE-4CA8-724E-A125-E7E173A92734}"/>
              </a:ext>
            </a:extLst>
          </p:cNvPr>
          <p:cNvSpPr/>
          <p:nvPr/>
        </p:nvSpPr>
        <p:spPr>
          <a:xfrm>
            <a:off x="11039406" y="152400"/>
            <a:ext cx="553504" cy="77339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021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/>
              <a:t>Sample Search Results</a:t>
            </a:r>
            <a:endParaRPr lang="en-US" sz="3600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4753-FBEB-6842-B61F-70DCDA99DE80}" type="datetime1">
              <a:rPr lang="en-US" smtClean="0"/>
              <a:t>1/19/21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Ancestry.com Class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29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4D1DE6-CCAB-3D49-9B45-2EFD77C13846}"/>
              </a:ext>
            </a:extLst>
          </p:cNvPr>
          <p:cNvGrpSpPr/>
          <p:nvPr/>
        </p:nvGrpSpPr>
        <p:grpSpPr>
          <a:xfrm>
            <a:off x="2362200" y="1142345"/>
            <a:ext cx="5397500" cy="5016223"/>
            <a:chOff x="4381500" y="1066800"/>
            <a:chExt cx="5397500" cy="5016223"/>
          </a:xfrm>
        </p:grpSpPr>
        <p:pic>
          <p:nvPicPr>
            <p:cNvPr id="8" name="Picture 7" descr="Graphical user interface, text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00799130-6AE4-B046-B073-4AB8342E0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500" y="1066800"/>
              <a:ext cx="3429000" cy="5016223"/>
            </a:xfrm>
            <a:prstGeom prst="rect">
              <a:avLst/>
            </a:prstGeom>
          </p:spPr>
        </p:pic>
        <p:sp>
          <p:nvSpPr>
            <p:cNvPr id="9" name="Left Arrow 8">
              <a:extLst>
                <a:ext uri="{FF2B5EF4-FFF2-40B4-BE49-F238E27FC236}">
                  <a16:creationId xmlns:a16="http://schemas.microsoft.com/office/drawing/2014/main" id="{78B51CBF-9214-E243-9844-393C05866BAC}"/>
                </a:ext>
              </a:extLst>
            </p:cNvPr>
            <p:cNvSpPr/>
            <p:nvPr/>
          </p:nvSpPr>
          <p:spPr>
            <a:xfrm>
              <a:off x="8026400" y="3733800"/>
              <a:ext cx="1752600" cy="457200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A2440FC-AE78-1D49-9FCB-0D308071F72E}"/>
              </a:ext>
            </a:extLst>
          </p:cNvPr>
          <p:cNvSpPr txBox="1"/>
          <p:nvPr/>
        </p:nvSpPr>
        <p:spPr>
          <a:xfrm>
            <a:off x="8153400" y="3345447"/>
            <a:ext cx="335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Save info from another tree to your tree.</a:t>
            </a:r>
          </a:p>
        </p:txBody>
      </p:sp>
    </p:spTree>
    <p:extLst>
      <p:ext uri="{BB962C8B-B14F-4D97-AF65-F5344CB8AC3E}">
        <p14:creationId xmlns:p14="http://schemas.microsoft.com/office/powerpoint/2010/main" val="1059463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00A7DC-593A-304C-BF54-E0A9F30B7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AC14F-BAA6-7D40-ABED-2E79001C062B}" type="datetime1">
              <a:rPr lang="en-US" smtClean="0"/>
              <a:t>1/19/21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6C7160-3254-8645-AC45-13DA47D2C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Ancestry.com Class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6180FF-139A-0945-86A2-601C47333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3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D212A17-BF2D-2E40-AC9A-9AF80B1F4A04}"/>
              </a:ext>
            </a:extLst>
          </p:cNvPr>
          <p:cNvGrpSpPr/>
          <p:nvPr/>
        </p:nvGrpSpPr>
        <p:grpSpPr>
          <a:xfrm>
            <a:off x="651641" y="533400"/>
            <a:ext cx="11148446" cy="5454143"/>
            <a:chOff x="651641" y="533400"/>
            <a:chExt cx="11148446" cy="5454143"/>
          </a:xfrm>
        </p:grpSpPr>
        <p:pic>
          <p:nvPicPr>
            <p:cNvPr id="6" name="Picture 5" descr="A picture containing text, person&#10;&#10;Description automatically generated">
              <a:extLst>
                <a:ext uri="{FF2B5EF4-FFF2-40B4-BE49-F238E27FC236}">
                  <a16:creationId xmlns:a16="http://schemas.microsoft.com/office/drawing/2014/main" id="{168E1D34-73B1-2342-B944-58FCBB54C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641" y="1447800"/>
              <a:ext cx="11148446" cy="4539743"/>
            </a:xfrm>
            <a:prstGeom prst="rect">
              <a:avLst/>
            </a:prstGeom>
          </p:spPr>
        </p:pic>
        <p:sp>
          <p:nvSpPr>
            <p:cNvPr id="7" name="Down Arrow 6">
              <a:extLst>
                <a:ext uri="{FF2B5EF4-FFF2-40B4-BE49-F238E27FC236}">
                  <a16:creationId xmlns:a16="http://schemas.microsoft.com/office/drawing/2014/main" id="{A300B66C-0AB7-6845-8FC1-7F5F33D50DA9}"/>
                </a:ext>
              </a:extLst>
            </p:cNvPr>
            <p:cNvSpPr/>
            <p:nvPr/>
          </p:nvSpPr>
          <p:spPr>
            <a:xfrm>
              <a:off x="9753600" y="533400"/>
              <a:ext cx="838200" cy="99060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782822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Explore by Location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3ABFE-FF76-3D41-8C57-2197D8C5A4D1}" type="datetime1">
              <a:rPr lang="en-US" smtClean="0"/>
              <a:t>1/19/21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Ancestry.com Class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30</a:t>
            </a:fld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71271"/>
            <a:ext cx="6305550" cy="5125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own Arrow 5"/>
          <p:cNvSpPr/>
          <p:nvPr/>
        </p:nvSpPr>
        <p:spPr>
          <a:xfrm>
            <a:off x="7308342" y="4033265"/>
            <a:ext cx="394716" cy="4892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Up Arrow 6"/>
          <p:cNvSpPr/>
          <p:nvPr/>
        </p:nvSpPr>
        <p:spPr>
          <a:xfrm>
            <a:off x="6768084" y="3416785"/>
            <a:ext cx="242316" cy="4892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70142" y="3918258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Click</a:t>
            </a:r>
          </a:p>
        </p:txBody>
      </p:sp>
    </p:spTree>
    <p:extLst>
      <p:ext uri="{BB962C8B-B14F-4D97-AF65-F5344CB8AC3E}">
        <p14:creationId xmlns:p14="http://schemas.microsoft.com/office/powerpoint/2010/main" val="12830002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Searching with Keywords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47800"/>
            <a:ext cx="8229600" cy="3505200"/>
          </a:xfrm>
        </p:spPr>
        <p:txBody>
          <a:bodyPr>
            <a:normAutofit/>
          </a:bodyPr>
          <a:lstStyle/>
          <a:p>
            <a:r>
              <a:rPr lang="en-US" sz="2800" b="1" dirty="0"/>
              <a:t>Often, more data is found in an original record than the number of fields provided by a search template would indicate.  If you do have additional information, you can enter this data in the </a:t>
            </a:r>
            <a:r>
              <a:rPr lang="en-US" sz="2800" b="1" dirty="0">
                <a:solidFill>
                  <a:srgbClr val="FF0000"/>
                </a:solidFill>
              </a:rPr>
              <a:t>keyword</a:t>
            </a:r>
            <a:r>
              <a:rPr lang="en-US" sz="2800" b="1" dirty="0"/>
              <a:t> field in order to refine your search results.  Using the keyword field like this is especially helpful if your ancestor has a common name and you are getting more results than you can easily review.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4EA7-5150-524C-AA79-FF8BC08CEFEF}" type="datetime1">
              <a:rPr lang="en-US" smtClean="0"/>
              <a:t>1/19/21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Ancestry.com Class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31</a:t>
            </a:fld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5154168"/>
            <a:ext cx="52673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199889"/>
            <a:ext cx="1143952" cy="102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64725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Search Results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53005-4DED-3140-A44C-604A1D9A10A5}" type="datetime1">
              <a:rPr lang="en-US" smtClean="0"/>
              <a:t>1/19/21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Ancestry.com Class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32</a:t>
            </a:fld>
            <a:endParaRPr lang="en-US" dirty="0"/>
          </a:p>
        </p:txBody>
      </p:sp>
      <p:sp>
        <p:nvSpPr>
          <p:cNvPr id="6" name="Left-Right Arrow 5"/>
          <p:cNvSpPr/>
          <p:nvPr/>
        </p:nvSpPr>
        <p:spPr>
          <a:xfrm>
            <a:off x="4843272" y="4038600"/>
            <a:ext cx="228600" cy="16611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24400" y="5594350"/>
            <a:ext cx="2583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Click on VIEW RECORD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ECEC23-BD4B-EC49-8D0B-147730B93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72" y="1185425"/>
            <a:ext cx="9753600" cy="517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912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7674" y="204216"/>
            <a:ext cx="8229600" cy="710184"/>
          </a:xfrm>
        </p:spPr>
        <p:txBody>
          <a:bodyPr>
            <a:normAutofit/>
          </a:bodyPr>
          <a:lstStyle/>
          <a:p>
            <a:r>
              <a:rPr lang="en-US" sz="3600" b="1" dirty="0"/>
              <a:t>To View Original Record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AD97-7210-884C-8947-13273B93341A}" type="datetime1">
              <a:rPr lang="en-US" smtClean="0"/>
              <a:t>1/19/21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Ancestry.com Class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33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DCDEAB-7193-EC47-B81D-F48DCCF00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0" y="844300"/>
            <a:ext cx="5037410" cy="5869802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 rot="10800000">
            <a:off x="2965196" y="3062722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3126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Actual Census Record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02BD-EF7F-5746-ADEA-EDD1454A6F1B}" type="datetime1">
              <a:rPr lang="en-US" smtClean="0"/>
              <a:t>1/19/21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Ancestry.com Class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34</a:t>
            </a:fld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>
            <a:off x="10591800" y="933633"/>
            <a:ext cx="381000" cy="6736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96B411-903D-B046-A3FF-D79F60524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99866"/>
            <a:ext cx="11125200" cy="3505533"/>
          </a:xfrm>
          <a:prstGeom prst="rect">
            <a:avLst/>
          </a:prstGeom>
        </p:spPr>
      </p:pic>
      <p:sp>
        <p:nvSpPr>
          <p:cNvPr id="7" name="Up Arrow 6"/>
          <p:cNvSpPr/>
          <p:nvPr/>
        </p:nvSpPr>
        <p:spPr>
          <a:xfrm>
            <a:off x="2133600" y="3810000"/>
            <a:ext cx="304800" cy="4892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0892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/>
              <a:t>Saving Census Record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748A5-A2BF-2E46-95AE-0E4C8425AD45}" type="datetime1">
              <a:rPr lang="en-US" smtClean="0"/>
              <a:t>1/19/21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Ancestry.com Class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35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0CAA8D-DE1C-3C45-AAA3-251321760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978975"/>
            <a:ext cx="5486400" cy="4902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E9A58E-08D1-0A49-A675-F4B8F88A099B}"/>
              </a:ext>
            </a:extLst>
          </p:cNvPr>
          <p:cNvSpPr txBox="1"/>
          <p:nvPr/>
        </p:nvSpPr>
        <p:spPr>
          <a:xfrm>
            <a:off x="8534400" y="949478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Click here for drop down menu</a:t>
            </a:r>
          </a:p>
        </p:txBody>
      </p:sp>
      <p:sp>
        <p:nvSpPr>
          <p:cNvPr id="6" name="Right Arrow 5"/>
          <p:cNvSpPr/>
          <p:nvPr/>
        </p:nvSpPr>
        <p:spPr>
          <a:xfrm rot="10800000">
            <a:off x="7740396" y="1295399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0081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Saving the Census Record (2)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C55D2-AF48-D841-85AA-48448FC5AC99}" type="datetime1">
              <a:rPr lang="en-US" smtClean="0"/>
              <a:t>1/19/21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Ancestry.com Class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36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F002C8-77EC-C347-8127-E6D3A5299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18" y="1500902"/>
            <a:ext cx="10821266" cy="3256348"/>
          </a:xfrm>
          <a:prstGeom prst="rect">
            <a:avLst/>
          </a:prstGeom>
        </p:spPr>
      </p:pic>
      <p:sp>
        <p:nvSpPr>
          <p:cNvPr id="10" name="Up Arrow 9">
            <a:extLst>
              <a:ext uri="{FF2B5EF4-FFF2-40B4-BE49-F238E27FC236}">
                <a16:creationId xmlns:a16="http://schemas.microsoft.com/office/drawing/2014/main" id="{90A0E209-D10B-E247-9522-8B6F53219241}"/>
              </a:ext>
            </a:extLst>
          </p:cNvPr>
          <p:cNvSpPr/>
          <p:nvPr/>
        </p:nvSpPr>
        <p:spPr>
          <a:xfrm rot="16581951">
            <a:off x="10472466" y="3567994"/>
            <a:ext cx="484632" cy="106237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Up Arrow 5"/>
          <p:cNvSpPr/>
          <p:nvPr/>
        </p:nvSpPr>
        <p:spPr>
          <a:xfrm>
            <a:off x="2209800" y="2729969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3799465"/>
            <a:ext cx="600542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Choose Folder in Which to Save Census Image</a:t>
            </a:r>
          </a:p>
        </p:txBody>
      </p:sp>
    </p:spTree>
    <p:extLst>
      <p:ext uri="{BB962C8B-B14F-4D97-AF65-F5344CB8AC3E}">
        <p14:creationId xmlns:p14="http://schemas.microsoft.com/office/powerpoint/2010/main" val="1655268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Free Ancestry.com Databases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1905000"/>
          </a:xfrm>
        </p:spPr>
        <p:txBody>
          <a:bodyPr>
            <a:normAutofit/>
          </a:bodyPr>
          <a:lstStyle/>
          <a:p>
            <a:r>
              <a:rPr lang="en-US" sz="2800" b="1" dirty="0"/>
              <a:t>One of Ancestry.com's best kept secrets is that they have over </a:t>
            </a:r>
            <a:r>
              <a:rPr lang="en-US" sz="2800" b="1" dirty="0">
                <a:solidFill>
                  <a:srgbClr val="FF0000"/>
                </a:solidFill>
              </a:rPr>
              <a:t>1,225 always-free databases.  </a:t>
            </a:r>
            <a:r>
              <a:rPr lang="en-US" sz="2800" b="1" dirty="0"/>
              <a:t>You may be asked to sign up for a free account, but the account is free, no strings attached.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E0511-6DEA-E148-8431-18DC8A4768FD}" type="datetime1">
              <a:rPr lang="en-US" smtClean="0"/>
              <a:t>1/19/21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Ancestry.com Class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37</a:t>
            </a:fld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17976"/>
            <a:ext cx="301752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06233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 dirty="0"/>
              <a:t>Finding Free Ancestry. Com Databases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95400"/>
            <a:ext cx="8229600" cy="2209800"/>
          </a:xfrm>
        </p:spPr>
        <p:txBody>
          <a:bodyPr>
            <a:normAutofit/>
          </a:bodyPr>
          <a:lstStyle/>
          <a:p>
            <a:r>
              <a:rPr lang="en-US" sz="2800" b="1" dirty="0"/>
              <a:t>Log into your ancestry.com account.</a:t>
            </a:r>
          </a:p>
          <a:p>
            <a:r>
              <a:rPr lang="en-US" sz="2800" b="1" dirty="0"/>
              <a:t>Hover your cursor over the SEARCH tab.</a:t>
            </a:r>
          </a:p>
          <a:p>
            <a:r>
              <a:rPr lang="en-US" sz="2800" b="1" dirty="0"/>
              <a:t>Select CARD CATALOG from the dropdown menu.</a:t>
            </a:r>
          </a:p>
          <a:p>
            <a:r>
              <a:rPr lang="en-US" sz="2800" b="1" dirty="0"/>
              <a:t>Type “</a:t>
            </a:r>
            <a:r>
              <a:rPr lang="en-US" sz="2800" b="1" dirty="0">
                <a:solidFill>
                  <a:srgbClr val="FF0000"/>
                </a:solidFill>
              </a:rPr>
              <a:t>FREE</a:t>
            </a:r>
            <a:r>
              <a:rPr lang="en-US" sz="2800" b="1" dirty="0"/>
              <a:t>” in Keywords search box.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0F042-4D97-9041-A2C6-6CA38C8AF0AF}" type="datetime1">
              <a:rPr lang="en-US" smtClean="0"/>
              <a:t>1/19/21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Ancestry.com Class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38</a:t>
            </a:fld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657600"/>
            <a:ext cx="355282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962400"/>
            <a:ext cx="4924425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Up Arrow 6"/>
          <p:cNvSpPr/>
          <p:nvPr/>
        </p:nvSpPr>
        <p:spPr>
          <a:xfrm>
            <a:off x="5715000" y="5676900"/>
            <a:ext cx="332232" cy="61417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2961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 b="1"/>
              <a:t>Other Features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n-US" sz="2200" b="1" dirty="0"/>
              <a:t>Blog</a:t>
            </a:r>
          </a:p>
          <a:p>
            <a:r>
              <a:rPr lang="en-US" sz="2200" b="1" dirty="0"/>
              <a:t>Ancestry Academy Videos</a:t>
            </a:r>
          </a:p>
          <a:p>
            <a:r>
              <a:rPr lang="en-US" sz="2200" b="1" dirty="0"/>
              <a:t>Ancestry Community and Collaboration</a:t>
            </a:r>
          </a:p>
          <a:p>
            <a:r>
              <a:rPr lang="en-US" sz="2200" b="1" dirty="0"/>
              <a:t>Syncs with </a:t>
            </a:r>
            <a:r>
              <a:rPr lang="en-US" sz="2200" b="1" dirty="0" err="1"/>
              <a:t>RootsMagic</a:t>
            </a:r>
            <a:r>
              <a:rPr lang="en-US" sz="2200" b="1" dirty="0"/>
              <a:t> Software</a:t>
            </a:r>
          </a:p>
          <a:p>
            <a:r>
              <a:rPr lang="en-US" sz="2200" b="1" dirty="0" err="1"/>
              <a:t>Newspapers.com</a:t>
            </a:r>
            <a:endParaRPr lang="en-US" sz="2200" b="1" dirty="0"/>
          </a:p>
          <a:p>
            <a:r>
              <a:rPr lang="en-US" sz="2200" b="1" dirty="0"/>
              <a:t>Fold3.com - Military Records</a:t>
            </a:r>
          </a:p>
          <a:p>
            <a:r>
              <a:rPr lang="en-US" sz="2200" b="1" dirty="0" err="1"/>
              <a:t>Findagrave.com</a:t>
            </a:r>
            <a:r>
              <a:rPr lang="en-US" sz="2200" b="1" dirty="0"/>
              <a:t> </a:t>
            </a:r>
          </a:p>
          <a:p>
            <a:r>
              <a:rPr lang="en-US" sz="2200" b="1" dirty="0"/>
              <a:t>World Research</a:t>
            </a:r>
          </a:p>
          <a:p>
            <a:r>
              <a:rPr lang="en-US" sz="2200" b="1" dirty="0"/>
              <a:t>Pro Genealogists</a:t>
            </a:r>
          </a:p>
          <a:p>
            <a:r>
              <a:rPr lang="en-US" sz="2200" b="1" dirty="0" err="1"/>
              <a:t>IPhone</a:t>
            </a:r>
            <a:r>
              <a:rPr lang="en-US" sz="2200" b="1" dirty="0"/>
              <a:t> and Android apps</a:t>
            </a:r>
          </a:p>
        </p:txBody>
      </p:sp>
      <p:pic>
        <p:nvPicPr>
          <p:cNvPr id="1026" name="Picture 2" descr="Features | Sarvosys">
            <a:extLst>
              <a:ext uri="{FF2B5EF4-FFF2-40B4-BE49-F238E27FC236}">
                <a16:creationId xmlns:a16="http://schemas.microsoft.com/office/drawing/2014/main" id="{3ECB0C5B-BBAA-A343-BD91-0C212194BD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6" r="14473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4E0F042-4D97-9041-A2C6-6CA38C8AF0AF}" type="datetime1">
              <a:rPr lang="en-US" smtClean="0"/>
              <a:pPr>
                <a:spcAft>
                  <a:spcPts val="600"/>
                </a:spcAft>
              </a:pPr>
              <a:t>1/19/21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Ancestry.com Class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3FA409E-4083-4FAA-B8BB-BBFD4696C2FC}" type="slidenum">
              <a:rPr lang="en-US" smtClean="0"/>
              <a:pPr>
                <a:spcAft>
                  <a:spcPts val="600"/>
                </a:spcAft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679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 err="1"/>
              <a:t>Ancestry.com’s</a:t>
            </a:r>
            <a:r>
              <a:rPr lang="en-US" sz="3600" b="1"/>
              <a:t> Membership Costs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03BAD-E373-0741-BC26-8583875B2541}" type="datetime1">
              <a:rPr lang="en-US" smtClean="0"/>
              <a:t>1/19/21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Ancestry.com Class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66800" y="1143000"/>
            <a:ext cx="7772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Basic membership is free (a valid email address is required). </a:t>
            </a:r>
          </a:p>
          <a:p>
            <a:pPr algn="just"/>
            <a:endParaRPr lang="en-US" sz="1000" b="1" dirty="0"/>
          </a:p>
          <a:p>
            <a:pPr algn="just"/>
            <a:endParaRPr lang="en-US" sz="1000" b="1" dirty="0"/>
          </a:p>
          <a:p>
            <a:pPr lvl="1" algn="just"/>
            <a:endParaRPr lang="en-US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425450"/>
            <a:ext cx="2085975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A picture containing table&#10;&#10;Description automatically generated">
            <a:extLst>
              <a:ext uri="{FF2B5EF4-FFF2-40B4-BE49-F238E27FC236}">
                <a16:creationId xmlns:a16="http://schemas.microsoft.com/office/drawing/2014/main" id="{1A371ED6-8FB3-1E43-B282-07F82BC97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014" y="1612667"/>
            <a:ext cx="6654800" cy="47115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F525AE-C52C-4743-A10D-695492D46EDA}"/>
              </a:ext>
            </a:extLst>
          </p:cNvPr>
          <p:cNvSpPr txBox="1"/>
          <p:nvPr/>
        </p:nvSpPr>
        <p:spPr>
          <a:xfrm>
            <a:off x="9525000" y="3124200"/>
            <a:ext cx="2238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Watch website for deals, especially around holidays</a:t>
            </a:r>
          </a:p>
        </p:txBody>
      </p:sp>
    </p:spTree>
    <p:extLst>
      <p:ext uri="{BB962C8B-B14F-4D97-AF65-F5344CB8AC3E}">
        <p14:creationId xmlns:p14="http://schemas.microsoft.com/office/powerpoint/2010/main" val="35374421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Ancestry.com’s DNA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2"/>
            <a:ext cx="8229600" cy="2819399"/>
          </a:xfrm>
        </p:spPr>
        <p:txBody>
          <a:bodyPr>
            <a:normAutofit/>
          </a:bodyPr>
          <a:lstStyle/>
          <a:p>
            <a:r>
              <a:rPr lang="en-US" sz="2800" b="1" dirty="0"/>
              <a:t>Ancestry.com has a </a:t>
            </a:r>
            <a:r>
              <a:rPr lang="en-US" sz="2800" b="1" dirty="0">
                <a:solidFill>
                  <a:srgbClr val="FF0000"/>
                </a:solidFill>
              </a:rPr>
              <a:t>DNA</a:t>
            </a:r>
            <a:r>
              <a:rPr lang="en-US" sz="2800" b="1" dirty="0"/>
              <a:t> testing facility whereby you can discover your genetic genealogy simply by ordering a test kit and sending your </a:t>
            </a:r>
            <a:r>
              <a:rPr lang="en-US" sz="2800" b="1" dirty="0">
                <a:solidFill>
                  <a:srgbClr val="FF0000"/>
                </a:solidFill>
              </a:rPr>
              <a:t>DNA</a:t>
            </a:r>
            <a:r>
              <a:rPr lang="en-US" sz="2800" b="1" dirty="0"/>
              <a:t> sample back to Ancestry.com.  These tests are provided at a reasonable cost, and keep giving new information as more members take </a:t>
            </a:r>
            <a:r>
              <a:rPr lang="en-US" sz="2800" b="1" dirty="0">
                <a:solidFill>
                  <a:srgbClr val="FF0000"/>
                </a:solidFill>
              </a:rPr>
              <a:t>DNA</a:t>
            </a:r>
            <a:r>
              <a:rPr lang="en-US" sz="2800" b="1" dirty="0"/>
              <a:t> tests.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9347A-58DF-0C40-B19E-677BFB0BE362}" type="datetime1">
              <a:rPr lang="en-US" smtClean="0"/>
              <a:t>1/19/21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Ancestry.com Class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40</a:t>
            </a:fld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930" y="4724401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74737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3768" y="115824"/>
            <a:ext cx="8229600" cy="874776"/>
          </a:xfrm>
        </p:spPr>
        <p:txBody>
          <a:bodyPr>
            <a:normAutofit/>
          </a:bodyPr>
          <a:lstStyle/>
          <a:p>
            <a:r>
              <a:rPr lang="en-US" sz="3600" b="1" dirty="0"/>
              <a:t>Ancestry.com’s “DNA”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57ADD-55A5-F44F-BD8A-EA6DA1121168}" type="datetime1">
              <a:rPr lang="en-US" smtClean="0"/>
              <a:t>1/19/21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Ancestry.com Class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41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EC739A-11B9-6E45-B511-7FAA22ACF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772278"/>
            <a:ext cx="8049768" cy="558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866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Explore Ancestry.com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729B6-43B4-2D4D-8585-6EA876A4D238}" type="datetime1">
              <a:rPr lang="en-US" smtClean="0"/>
              <a:t>1/19/21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Ancestry.com Class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42</a:t>
            </a:fld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00" y="1392238"/>
            <a:ext cx="3437324" cy="360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9522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862" y="15089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>
                <a:hlinkClick r:id="rId2"/>
              </a:rPr>
              <a:t>Register for Free to Ancestry.com</a:t>
            </a:r>
            <a:endParaRPr lang="en-US" sz="3600" b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FDDD-0BCE-FB4A-9CC0-F357D73B9C8C}" type="datetime1">
              <a:rPr lang="en-US" smtClean="0"/>
              <a:t>1/19/21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Ancestry.com Class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4BD7A2-F6ED-8343-87D7-D7716E130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5547" y="913155"/>
            <a:ext cx="4554230" cy="542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60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D6064-BEA6-6E4B-A4A8-EA65E5143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4EB2D-5297-4D45-ADAB-5F3DF56B1DE9}" type="datetime1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FABD6-256B-EE4F-B71F-5DAA0724C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Ancestry.com Class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85417-61C8-E149-B8D5-238B2FA22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2ACF31-DE98-FD4B-913D-17AC01611E9E}"/>
              </a:ext>
            </a:extLst>
          </p:cNvPr>
          <p:cNvSpPr txBox="1"/>
          <p:nvPr/>
        </p:nvSpPr>
        <p:spPr>
          <a:xfrm>
            <a:off x="838200" y="1066800"/>
            <a:ext cx="10896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Access </a:t>
            </a:r>
            <a:r>
              <a:rPr lang="en-US" sz="2800">
                <a:hlinkClick r:id="rId2"/>
              </a:rPr>
              <a:t>free databases</a:t>
            </a:r>
            <a:endParaRPr lang="en-US" sz="2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(If you have a DNA test) activate your DNA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(If you have a DNA test) view your DNA ethnicity estimate and DNA matches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View the DNA results of anyone who invites you to see theirs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Create, edit, and delete family trees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View educational videos in </a:t>
            </a:r>
            <a:r>
              <a:rPr lang="en-US" sz="2800">
                <a:hlinkClick r:id="rId3"/>
              </a:rPr>
              <a:t>Ancestry Academy</a:t>
            </a:r>
            <a:endParaRPr lang="en-US" sz="2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Share trees with friends and family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View family trees to which you're invited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Respond to messages from other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Post to Ancestry Message Boards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Read tips from our experts on the </a:t>
            </a:r>
            <a:r>
              <a:rPr lang="en-US" sz="2800" u="sng">
                <a:hlinkClick r:id="rId4"/>
              </a:rPr>
              <a:t>Ancestry Blog</a:t>
            </a:r>
            <a:endParaRPr lang="en-US" sz="2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D8CD8D-522D-DF43-A974-28434AEC6BB0}"/>
              </a:ext>
            </a:extLst>
          </p:cNvPr>
          <p:cNvSpPr txBox="1"/>
          <p:nvPr/>
        </p:nvSpPr>
        <p:spPr>
          <a:xfrm>
            <a:off x="838200" y="228600"/>
            <a:ext cx="1074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3039F4"/>
                </a:solidFill>
              </a:rPr>
              <a:t>What is available in the free account?</a:t>
            </a:r>
          </a:p>
        </p:txBody>
      </p:sp>
    </p:spTree>
    <p:extLst>
      <p:ext uri="{BB962C8B-B14F-4D97-AF65-F5344CB8AC3E}">
        <p14:creationId xmlns:p14="http://schemas.microsoft.com/office/powerpoint/2010/main" val="406649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/>
              <a:t>Create Ancestry.com Account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CF755-304E-314A-8D85-346F14B516DF}" type="datetime1">
              <a:rPr lang="en-US" smtClean="0"/>
              <a:t>1/19/21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Ancestry.com Class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7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76" y="1143000"/>
            <a:ext cx="3578777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2086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2989" y="151957"/>
            <a:ext cx="6248400" cy="457200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Create and Manage Trees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511C-23BB-5343-A90C-68C0D7B9336B}" type="datetime1">
              <a:rPr lang="en-US" smtClean="0"/>
              <a:t>1/19/21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Ancestry.com Class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7D76D6-5B30-AD40-AB5B-852E0BA5D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609157"/>
            <a:ext cx="5283200" cy="5779034"/>
          </a:xfrm>
          <a:prstGeom prst="rect">
            <a:avLst/>
          </a:prstGeom>
        </p:spPr>
      </p:pic>
      <p:sp>
        <p:nvSpPr>
          <p:cNvPr id="9" name="Arrow: Right 8"/>
          <p:cNvSpPr/>
          <p:nvPr/>
        </p:nvSpPr>
        <p:spPr>
          <a:xfrm>
            <a:off x="2684657" y="5933460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D45914-FA39-DC4A-99F6-C2CC9D4C0CEE}"/>
              </a:ext>
            </a:extLst>
          </p:cNvPr>
          <p:cNvSpPr txBox="1"/>
          <p:nvPr/>
        </p:nvSpPr>
        <p:spPr>
          <a:xfrm>
            <a:off x="8610600" y="838200"/>
            <a:ext cx="3352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You can have as many trees as you want.</a:t>
            </a:r>
          </a:p>
          <a:p>
            <a:endParaRPr lang="en-US" sz="2000" dirty="0"/>
          </a:p>
          <a:p>
            <a:r>
              <a:rPr lang="en-US" sz="2000" dirty="0"/>
              <a:t>Many people make different trees for each branch of the family rather than one big tree.</a:t>
            </a:r>
          </a:p>
        </p:txBody>
      </p:sp>
    </p:spTree>
    <p:extLst>
      <p:ext uri="{BB962C8B-B14F-4D97-AF65-F5344CB8AC3E}">
        <p14:creationId xmlns:p14="http://schemas.microsoft.com/office/powerpoint/2010/main" val="3526223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321" y="-42530"/>
            <a:ext cx="10972800" cy="868362"/>
          </a:xfrm>
        </p:spPr>
        <p:txBody>
          <a:bodyPr>
            <a:normAutofit/>
          </a:bodyPr>
          <a:lstStyle/>
          <a:p>
            <a:r>
              <a:rPr lang="en-US" sz="3600" b="1"/>
              <a:t>Create New Tree &amp; Upload GEDCOM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FFE1B-CCE7-D341-A59C-3FF95F6F1184}" type="datetime1">
              <a:rPr lang="en-US" smtClean="0"/>
              <a:t>1/19/21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Ancestry.com Class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409E-4083-4FAA-B8BB-BBFD4696C2FC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856" y="1065610"/>
            <a:ext cx="9158288" cy="5290741"/>
          </a:xfrm>
          <a:prstGeom prst="rect">
            <a:avLst/>
          </a:prstGeom>
        </p:spPr>
      </p:pic>
      <p:sp>
        <p:nvSpPr>
          <p:cNvPr id="8" name="Arrow: Right 7"/>
          <p:cNvSpPr/>
          <p:nvPr/>
        </p:nvSpPr>
        <p:spPr>
          <a:xfrm>
            <a:off x="1295400" y="574891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956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11848</TotalTime>
  <Words>984</Words>
  <Application>Microsoft Macintosh PowerPoint</Application>
  <PresentationFormat>Widescreen</PresentationFormat>
  <Paragraphs>238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Arial</vt:lpstr>
      <vt:lpstr>Calibri</vt:lpstr>
      <vt:lpstr>Office Theme</vt:lpstr>
      <vt:lpstr>Using Ancestry.com</vt:lpstr>
      <vt:lpstr>Features of Ancestry.com</vt:lpstr>
      <vt:lpstr>PowerPoint Presentation</vt:lpstr>
      <vt:lpstr>Ancestry.com’s Membership Costs</vt:lpstr>
      <vt:lpstr>Register for Free to Ancestry.com</vt:lpstr>
      <vt:lpstr>PowerPoint Presentation</vt:lpstr>
      <vt:lpstr>Create Ancestry.com Account</vt:lpstr>
      <vt:lpstr>Create and Manage Trees</vt:lpstr>
      <vt:lpstr>Create New Tree &amp; Upload GEDCOM</vt:lpstr>
      <vt:lpstr>PowerPoint Presentation</vt:lpstr>
      <vt:lpstr>             Family Trees – Pedigree View</vt:lpstr>
      <vt:lpstr>PowerPoint Presentation</vt:lpstr>
      <vt:lpstr>Adding To A Family Tree From Tree</vt:lpstr>
      <vt:lpstr>Individual Profile</vt:lpstr>
      <vt:lpstr>PowerPoint Presentation</vt:lpstr>
      <vt:lpstr>PowerPoint Presentation</vt:lpstr>
      <vt:lpstr>Facts View</vt:lpstr>
      <vt:lpstr>Lifestory View</vt:lpstr>
      <vt:lpstr>Gallery</vt:lpstr>
      <vt:lpstr>Tools Menu</vt:lpstr>
      <vt:lpstr>Adding To A Family Tree From Profile</vt:lpstr>
      <vt:lpstr>Wavy Leaves - Hints</vt:lpstr>
      <vt:lpstr>Hints</vt:lpstr>
      <vt:lpstr>Ancestry.com “Search”</vt:lpstr>
      <vt:lpstr>Ancestry.com’s “Search” Methodology</vt:lpstr>
      <vt:lpstr>Sample Simple Search</vt:lpstr>
      <vt:lpstr>Family Tree Search</vt:lpstr>
      <vt:lpstr>Sample Search Results</vt:lpstr>
      <vt:lpstr>Sample Search Results</vt:lpstr>
      <vt:lpstr>Explore by Location</vt:lpstr>
      <vt:lpstr>Searching with Keywords</vt:lpstr>
      <vt:lpstr>Search Results</vt:lpstr>
      <vt:lpstr>To View Original Record</vt:lpstr>
      <vt:lpstr>Actual Census Record</vt:lpstr>
      <vt:lpstr>Saving Census Record</vt:lpstr>
      <vt:lpstr>Saving the Census Record (2)</vt:lpstr>
      <vt:lpstr>Free Ancestry.com Databases</vt:lpstr>
      <vt:lpstr>Finding Free Ancestry. Com Databases</vt:lpstr>
      <vt:lpstr>Other Features</vt:lpstr>
      <vt:lpstr>Ancestry.com’s DNA Testing</vt:lpstr>
      <vt:lpstr>Ancestry.com’s “DNA”</vt:lpstr>
      <vt:lpstr>Explore Ancestry.com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</dc:creator>
  <cp:lastModifiedBy>Microsoft Office User</cp:lastModifiedBy>
  <cp:revision>227</cp:revision>
  <dcterms:created xsi:type="dcterms:W3CDTF">2012-01-07T19:40:01Z</dcterms:created>
  <dcterms:modified xsi:type="dcterms:W3CDTF">2021-01-19T14:25:08Z</dcterms:modified>
</cp:coreProperties>
</file>